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71"/>
  </p:notesMasterIdLst>
  <p:sldIdLst>
    <p:sldId id="256" r:id="rId12"/>
    <p:sldId id="556" r:id="rId13"/>
    <p:sldId id="606" r:id="rId14"/>
    <p:sldId id="607" r:id="rId15"/>
    <p:sldId id="608" r:id="rId16"/>
    <p:sldId id="609" r:id="rId17"/>
    <p:sldId id="610" r:id="rId18"/>
    <p:sldId id="685"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80" r:id="rId33"/>
    <p:sldId id="686" r:id="rId34"/>
    <p:sldId id="682" r:id="rId35"/>
    <p:sldId id="619" r:id="rId36"/>
    <p:sldId id="624" r:id="rId37"/>
    <p:sldId id="620" r:id="rId38"/>
    <p:sldId id="622" r:id="rId39"/>
    <p:sldId id="623" r:id="rId40"/>
    <p:sldId id="625" r:id="rId41"/>
    <p:sldId id="674" r:id="rId42"/>
    <p:sldId id="626" r:id="rId43"/>
    <p:sldId id="676" r:id="rId44"/>
    <p:sldId id="677" r:id="rId45"/>
    <p:sldId id="678" r:id="rId46"/>
    <p:sldId id="629" r:id="rId47"/>
    <p:sldId id="630" r:id="rId48"/>
    <p:sldId id="652" r:id="rId49"/>
    <p:sldId id="631" r:id="rId50"/>
    <p:sldId id="670" r:id="rId51"/>
    <p:sldId id="671" r:id="rId52"/>
    <p:sldId id="672" r:id="rId53"/>
    <p:sldId id="632" r:id="rId54"/>
    <p:sldId id="633" r:id="rId55"/>
    <p:sldId id="634" r:id="rId56"/>
    <p:sldId id="635" r:id="rId57"/>
    <p:sldId id="638" r:id="rId58"/>
    <p:sldId id="640" r:id="rId59"/>
    <p:sldId id="641" r:id="rId60"/>
    <p:sldId id="642" r:id="rId61"/>
    <p:sldId id="643" r:id="rId62"/>
    <p:sldId id="644" r:id="rId63"/>
    <p:sldId id="653" r:id="rId64"/>
    <p:sldId id="665" r:id="rId65"/>
    <p:sldId id="666" r:id="rId66"/>
    <p:sldId id="667" r:id="rId67"/>
    <p:sldId id="669" r:id="rId68"/>
    <p:sldId id="495" r:id="rId69"/>
    <p:sldId id="454"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80"/>
            <p14:sldId id="686"/>
            <p14:sldId id="682"/>
            <p14:sldId id="619"/>
            <p14:sldId id="624"/>
            <p14:sldId id="620"/>
            <p14:sldId id="622"/>
            <p14:sldId id="623"/>
            <p14:sldId id="625"/>
            <p14:sldId id="674"/>
            <p14:sldId id="626"/>
            <p14:sldId id="676"/>
            <p14:sldId id="677"/>
            <p14:sldId id="678"/>
            <p14:sldId id="629"/>
            <p14:sldId id="630"/>
            <p14:sldId id="652"/>
            <p14:sldId id="631"/>
            <p14:sldId id="670"/>
            <p14:sldId id="671"/>
            <p14:sldId id="672"/>
            <p14:sldId id="632"/>
            <p14:sldId id="633"/>
            <p14:sldId id="634"/>
            <p14:sldId id="635"/>
            <p14:sldId id="638"/>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autoAdjust="0"/>
    <p:restoredTop sz="60893" autoAdjust="0"/>
  </p:normalViewPr>
  <p:slideViewPr>
    <p:cSldViewPr snapToGrid="0">
      <p:cViewPr varScale="1">
        <p:scale>
          <a:sx n="67" d="100"/>
          <a:sy n="67" d="100"/>
        </p:scale>
        <p:origin x="2112" y="16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70" Type="http://schemas.openxmlformats.org/officeDocument/2006/relationships/slide" Target="slides/slide59.xml"/><Relationship Id="rId71" Type="http://schemas.openxmlformats.org/officeDocument/2006/relationships/notesMaster" Target="notesMasters/notesMaster1.xml"/><Relationship Id="rId72" Type="http://schemas.openxmlformats.org/officeDocument/2006/relationships/commentAuthors" Target="commentAuthors.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The VMs just discussed are single instance VMs. You need to perform Installation and configuration in each VM you provision, making scaling up and down a manual process. </a:t>
            </a:r>
            <a:r>
              <a:rPr lang="en-US" b="1" u="sng" baseline="0" dirty="0" smtClean="0">
                <a:solidFill>
                  <a:schemeClr val="accent6"/>
                </a:solidFill>
              </a:rPr>
              <a:t>VM Scale Sets are a group of identical VMs based on the same image that can be scaled based on a set of rules</a:t>
            </a:r>
            <a:r>
              <a:rPr lang="en-US" baseline="0" dirty="0" smtClean="0"/>
              <a:t>.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smtClean="0"/>
              <a:t>VM Scale Sets support both Windows and Linux.</a:t>
            </a:r>
          </a:p>
          <a:p>
            <a:pPr marL="228600" indent="-228600">
              <a:buFont typeface="Arial" panose="020B0604020202020204" pitchFamily="34" charset="0"/>
              <a:buAutoNum type="arabicPeriod"/>
            </a:pPr>
            <a:r>
              <a:rPr lang="en-US" baseline="0" dirty="0" smtClean="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smtClean="0"/>
              <a:t>VMs are based on images and updates must be done in the image or with automation.</a:t>
            </a:r>
          </a:p>
          <a:p>
            <a:pPr marL="228600" indent="-228600">
              <a:buFont typeface="Arial" panose="020B0604020202020204" pitchFamily="34" charset="0"/>
              <a:buAutoNum type="arabicPeriod"/>
            </a:pPr>
            <a:endParaRPr lang="en-US" baseline="0" dirty="0" smtClean="0"/>
          </a:p>
          <a:p>
            <a:pPr marL="0" indent="0">
              <a:buFont typeface="Arial" panose="020B0604020202020204" pitchFamily="34" charset="0"/>
              <a:buNone/>
            </a:pPr>
            <a:r>
              <a:rPr lang="en-US" baseline="0" dirty="0" smtClean="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22</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Application load balancing enables IT administrators and developers to create routing rules for network traffic based on HTTP.</a:t>
            </a:r>
          </a:p>
          <a:p>
            <a:r>
              <a:rPr lang="en-US" sz="900" b="0" i="0" kern="1200" dirty="0" smtClean="0">
                <a:solidFill>
                  <a:schemeClr val="tx1"/>
                </a:solidFill>
                <a:effectLst/>
                <a:latin typeface="Segoe UI Light" pitchFamily="34" charset="0"/>
                <a:ea typeface="+mn-ea"/>
                <a:cs typeface="+mn-cs"/>
              </a:rPr>
              <a:t>Application Gateway currently supports layer 7 application delivery for the following:</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HTTP load balancing</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Cookie based session affinity</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SSL offload</a:t>
            </a:r>
          </a:p>
          <a:p>
            <a:r>
              <a:rPr lang="en-US" sz="900" b="1" i="0" kern="1200" dirty="0" smtClean="0">
                <a:solidFill>
                  <a:schemeClr val="tx1"/>
                </a:solidFill>
                <a:effectLst/>
                <a:latin typeface="Segoe UI Light" pitchFamily="34" charset="0"/>
                <a:ea typeface="+mn-ea"/>
                <a:cs typeface="+mn-cs"/>
              </a:rPr>
              <a:t>HTTP layer 7 load balancing:</a:t>
            </a:r>
          </a:p>
          <a:p>
            <a:r>
              <a:rPr lang="en-US" sz="900" b="0" i="0" kern="1200" dirty="0" smtClean="0">
                <a:solidFill>
                  <a:schemeClr val="tx1"/>
                </a:solidFill>
                <a:effectLst/>
                <a:latin typeface="Segoe UI Light" pitchFamily="34" charset="0"/>
                <a:ea typeface="+mn-ea"/>
                <a:cs typeface="+mn-cs"/>
              </a:rPr>
              <a:t>Azure provides layer 4 load balancing via Azure load balancer working at the transport level (TCP/UDP) and having all incoming network traffic being load balanced to the Application Gateway service. The Application Gateway then will apply the routing rules to HTTP traffic, providing level 7 (HTTP) load balancing. When you create an application gateway, an endpoint (VIP) will be associated and used as public IP for ingress network traffic.</a:t>
            </a:r>
          </a:p>
          <a:p>
            <a:endParaRPr lang="en-US" dirty="0" smtClean="0"/>
          </a:p>
          <a:p>
            <a:r>
              <a:rPr lang="en-US" sz="900" b="0" i="0" kern="1200" dirty="0" smtClean="0">
                <a:solidFill>
                  <a:schemeClr val="tx1"/>
                </a:solidFill>
                <a:effectLst/>
                <a:latin typeface="Segoe UI Light" pitchFamily="34" charset="0"/>
                <a:ea typeface="+mn-ea"/>
                <a:cs typeface="+mn-cs"/>
              </a:rPr>
              <a:t>HTTP layer 7 load balancing is useful for:</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that require requests from the same user/client session to reach the same back-end VM. Examples of this would be shopping cart apps and web mail servers.</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that want to free web server farms from SSL termination overhead.</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Applications, such as CDN, that require multiple HTTP requests on the same long-running TCP connection to be routed/load balanced to different backend servers.</a:t>
            </a:r>
          </a:p>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5/1/16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0498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3755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5/1/16 1:20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5/1/16 1:20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5/1/16 1:20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35</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All SLA on</a:t>
            </a:r>
            <a:r>
              <a:rPr lang="en-US" baseline="0" dirty="0" smtClean="0"/>
              <a:t> </a:t>
            </a:r>
            <a:r>
              <a:rPr lang="en-US" baseline="0" dirty="0" err="1" smtClean="0"/>
              <a:t>microsoft</a:t>
            </a:r>
            <a:r>
              <a:rPr lang="en-US" baseline="0" dirty="0" smtClean="0"/>
              <a:t> are explained as in number of 9</a:t>
            </a:r>
          </a:p>
          <a:p>
            <a:pPr marL="171450" indent="-171450">
              <a:buFont typeface="Arial" charset="0"/>
              <a:buChar char="•"/>
            </a:pPr>
            <a:r>
              <a:rPr lang="en-US" dirty="0" smtClean="0"/>
              <a:t>Most</a:t>
            </a:r>
            <a:r>
              <a:rPr lang="en-US" baseline="0" dirty="0" smtClean="0"/>
              <a:t> of services on azure are between 99 and 99.9</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970343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or more VM</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40</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41</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5/1/16 1:20 PM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42</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baseline="0" dirty="0" smtClean="0"/>
              <a:t>Slide Objectives:</a:t>
            </a:r>
          </a:p>
          <a:p>
            <a:r>
              <a:rPr lang="en-US" sz="2000" b="0" baseline="0" dirty="0" smtClean="0"/>
              <a:t>Explain application is made up by application code and infrastructure code.</a:t>
            </a:r>
          </a:p>
          <a:p>
            <a:endParaRPr lang="en-US" sz="2000" b="0" baseline="0" dirty="0" smtClean="0"/>
          </a:p>
          <a:p>
            <a:r>
              <a:rPr lang="en-US" sz="2000" b="1" baseline="0" dirty="0" smtClean="0"/>
              <a:t>Speaker Notes:</a:t>
            </a:r>
          </a:p>
          <a:p>
            <a:pPr marL="228600" indent="-228600">
              <a:buFont typeface="+mj-lt"/>
              <a:buAutoNum type="arabicPeriod"/>
            </a:pPr>
            <a:r>
              <a:rPr lang="en-US" sz="2000" dirty="0" smtClean="0"/>
              <a:t>Let’s start with something that you know inside-and-out: your application code. [click]</a:t>
            </a:r>
          </a:p>
          <a:p>
            <a:pPr marL="228600" indent="-228600">
              <a:buFont typeface="+mj-lt"/>
              <a:buAutoNum type="arabicPeriod"/>
            </a:pPr>
            <a:r>
              <a:rPr lang="en-US" sz="2000" dirty="0" smtClean="0"/>
              <a:t>Then,</a:t>
            </a:r>
            <a:r>
              <a:rPr lang="en-US" sz="2000" baseline="0" dirty="0" smtClean="0"/>
              <a:t> for whatever reason, you decide to deploy your application to Azure. [click]</a:t>
            </a:r>
          </a:p>
          <a:p>
            <a:pPr marL="228600" indent="-228600">
              <a:buFont typeface="+mj-lt"/>
              <a:buAutoNum type="arabicPeriod"/>
            </a:pPr>
            <a:r>
              <a:rPr lang="en-US" sz="2000"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sz="2000" baseline="0" dirty="0" smtClean="0"/>
              <a:t>For </a:t>
            </a:r>
            <a:r>
              <a:rPr lang="en-US" sz="2000" baseline="0" dirty="0" err="1" smtClean="0"/>
              <a:t>DevOps</a:t>
            </a:r>
            <a:r>
              <a:rPr lang="en-US" sz="2000" baseline="0" dirty="0" smtClean="0"/>
              <a:t>’ perspective, you need a way to reliable capture and apply your requirements on resources, which can be referred as infrastructure code. </a:t>
            </a:r>
            <a:endParaRPr lang="en-US" sz="200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5/1/16 1:20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55</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56</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56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12206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png"/><Relationship Id="rId38"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theme" Target="../theme/theme2.xml"/><Relationship Id="rId19" Type="http://schemas.openxmlformats.org/officeDocument/2006/relationships/image" Target="../media/image12.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slideLayout" Target="../slideLayouts/slideLayout65.xml"/><Relationship Id="rId14" Type="http://schemas.openxmlformats.org/officeDocument/2006/relationships/slideLayout" Target="../slideLayouts/slideLayout66.xml"/><Relationship Id="rId15" Type="http://schemas.openxmlformats.org/officeDocument/2006/relationships/slideLayout" Target="../slideLayouts/slideLayout67.xml"/><Relationship Id="rId16" Type="http://schemas.openxmlformats.org/officeDocument/2006/relationships/slideLayout" Target="../slideLayouts/slideLayout68.xml"/><Relationship Id="rId17" Type="http://schemas.openxmlformats.org/officeDocument/2006/relationships/slideLayout" Target="../slideLayouts/slideLayout69.xml"/><Relationship Id="rId18" Type="http://schemas.openxmlformats.org/officeDocument/2006/relationships/theme" Target="../theme/theme3.xml"/><Relationship Id="rId19" Type="http://schemas.openxmlformats.org/officeDocument/2006/relationships/image" Target="../media/image12.png"/><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theme" Target="../theme/theme4.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theme" Target="../theme/theme5.xml"/><Relationship Id="rId8" Type="http://schemas.openxmlformats.org/officeDocument/2006/relationships/image" Target="../media/image12.png"/><Relationship Id="rId1" Type="http://schemas.openxmlformats.org/officeDocument/2006/relationships/slideLayout" Target="../slideLayouts/slideLayout85.xml"/><Relationship Id="rId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9.xml"/><Relationship Id="rId20" Type="http://schemas.openxmlformats.org/officeDocument/2006/relationships/image" Target="../media/image12.png"/><Relationship Id="rId10" Type="http://schemas.openxmlformats.org/officeDocument/2006/relationships/slideLayout" Target="../slideLayouts/slideLayout100.xml"/><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slideLayout" Target="../slideLayouts/slideLayout105.xml"/><Relationship Id="rId16" Type="http://schemas.openxmlformats.org/officeDocument/2006/relationships/slideLayout" Target="../slideLayouts/slideLayout106.xml"/><Relationship Id="rId17" Type="http://schemas.openxmlformats.org/officeDocument/2006/relationships/slideLayout" Target="../slideLayouts/slideLayout107.xml"/><Relationship Id="rId18" Type="http://schemas.openxmlformats.org/officeDocument/2006/relationships/slideLayout" Target="../slideLayouts/slideLayout108.xml"/><Relationship Id="rId19" Type="http://schemas.openxmlformats.org/officeDocument/2006/relationships/theme" Target="../theme/theme6.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9.xml"/><Relationship Id="rId12" Type="http://schemas.openxmlformats.org/officeDocument/2006/relationships/theme" Target="../theme/theme7.xml"/><Relationship Id="rId13" Type="http://schemas.openxmlformats.org/officeDocument/2006/relationships/image" Target="../media/image12.png"/><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9" Type="http://schemas.openxmlformats.org/officeDocument/2006/relationships/slideLayout" Target="../slideLayouts/slideLayout117.xml"/><Relationship Id="rId10"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8.xml"/><Relationship Id="rId13" Type="http://schemas.openxmlformats.org/officeDocument/2006/relationships/image" Target="../media/image25.png"/><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 id="2147483870" r:id="rId34"/>
    <p:sldLayoutId id="2147483883"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emf"/><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76.emf"/><Relationship Id="rId3"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jpg"/><Relationship Id="rId8" Type="http://schemas.openxmlformats.org/officeDocument/2006/relationships/image" Target="../media/image90.png"/><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8.xml"/><Relationship Id="rId3"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blogs.technet.com/b/dataplatforminsider/archive/2014/09/25/using-ssds-in-azure-vms-to-store-sql-server-tempdb-and-buffer-pool-extensions.asp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hyperlink" Target="https://twitter.com/valb00/status/648942410509230082" TargetMode="External"/><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hyperlink" Target="https://twitter.com/INCEILING/status/648929603784974337" TargetMode="External"/><Relationship Id="rId8" Type="http://schemas.openxmlformats.org/officeDocument/2006/relationships/image" Target="../media/image96.png"/><Relationship Id="rId9" Type="http://schemas.openxmlformats.org/officeDocument/2006/relationships/image" Target="../media/image97.jpeg"/><Relationship Id="rId10" Type="http://schemas.openxmlformats.org/officeDocument/2006/relationships/hyperlink" Target="https://twitter.com/algillen/status/648898334900494336" TargetMode="External"/><Relationship Id="rId11" Type="http://schemas.openxmlformats.org/officeDocument/2006/relationships/image" Target="../media/image98.png"/><Relationship Id="rId1" Type="http://schemas.openxmlformats.org/officeDocument/2006/relationships/slideLayout" Target="../slideLayouts/slideLayout96.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slideLayout" Target="../slideLayouts/slideLayout5.xml"/><Relationship Id="rId8" Type="http://schemas.openxmlformats.org/officeDocument/2006/relationships/notesSlide" Target="../notesSlides/notesSlide31.xml"/><Relationship Id="rId9" Type="http://schemas.openxmlformats.org/officeDocument/2006/relationships/oleObject" Target="../embeddings/oleObject1.bin"/><Relationship Id="rId10" Type="http://schemas.openxmlformats.org/officeDocument/2006/relationships/image" Target="../media/image100.emf"/><Relationship Id="rId11" Type="http://schemas.openxmlformats.org/officeDocument/2006/relationships/image" Target="../media/image101.png"/><Relationship Id="rId1" Type="http://schemas.openxmlformats.org/officeDocument/2006/relationships/vmlDrawing" Target="../drawings/vmlDrawing1.vml"/><Relationship Id="rId2"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02.jpeg"/></Relationships>
</file>

<file path=ppt/slides/_rels/slide42.xml.rels><?xml version="1.0" encoding="UTF-8" standalone="yes"?>
<Relationships xmlns="http://schemas.openxmlformats.org/package/2006/relationships"><Relationship Id="rId3" Type="http://schemas.openxmlformats.org/officeDocument/2006/relationships/image" Target="../media/image102.jpeg"/><Relationship Id="rId4" Type="http://schemas.openxmlformats.org/officeDocument/2006/relationships/image" Target="../media/image103.png"/><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9" Type="http://schemas.openxmlformats.org/officeDocument/2006/relationships/tags" Target="../tags/tag15.xml"/><Relationship Id="rId20" Type="http://schemas.openxmlformats.org/officeDocument/2006/relationships/notesSlide" Target="../notesSlides/notesSlide34.xml"/><Relationship Id="rId10" Type="http://schemas.openxmlformats.org/officeDocument/2006/relationships/tags" Target="../tags/tag16.xml"/><Relationship Id="rId11" Type="http://schemas.openxmlformats.org/officeDocument/2006/relationships/tags" Target="../tags/tag17.xml"/><Relationship Id="rId12" Type="http://schemas.openxmlformats.org/officeDocument/2006/relationships/tags" Target="../tags/tag18.xml"/><Relationship Id="rId13" Type="http://schemas.openxmlformats.org/officeDocument/2006/relationships/tags" Target="../tags/tag19.xml"/><Relationship Id="rId14" Type="http://schemas.openxmlformats.org/officeDocument/2006/relationships/tags" Target="../tags/tag20.xml"/><Relationship Id="rId15" Type="http://schemas.openxmlformats.org/officeDocument/2006/relationships/tags" Target="../tags/tag21.xml"/><Relationship Id="rId16" Type="http://schemas.openxmlformats.org/officeDocument/2006/relationships/tags" Target="../tags/tag22.xml"/><Relationship Id="rId17" Type="http://schemas.openxmlformats.org/officeDocument/2006/relationships/tags" Target="../tags/tag23.xml"/><Relationship Id="rId18" Type="http://schemas.openxmlformats.org/officeDocument/2006/relationships/tags" Target="../tags/tag24.xml"/><Relationship Id="rId19" Type="http://schemas.openxmlformats.org/officeDocument/2006/relationships/slideLayout" Target="../slideLayouts/slideLayout28.xml"/><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tags" Target="../tags/tag14.xml"/></Relationships>
</file>

<file path=ppt/slides/_rels/slide44.xml.rels><?xml version="1.0" encoding="UTF-8" standalone="yes"?>
<Relationships xmlns="http://schemas.openxmlformats.org/package/2006/relationships"><Relationship Id="rId11" Type="http://schemas.openxmlformats.org/officeDocument/2006/relationships/tags" Target="../tags/tag35.xml"/><Relationship Id="rId12" Type="http://schemas.openxmlformats.org/officeDocument/2006/relationships/tags" Target="../tags/tag36.xml"/><Relationship Id="rId13" Type="http://schemas.openxmlformats.org/officeDocument/2006/relationships/tags" Target="../tags/tag37.xml"/><Relationship Id="rId14" Type="http://schemas.openxmlformats.org/officeDocument/2006/relationships/tags" Target="../tags/tag38.xml"/><Relationship Id="rId15" Type="http://schemas.openxmlformats.org/officeDocument/2006/relationships/slideLayout" Target="../slideLayouts/slideLayout28.xml"/><Relationship Id="rId16" Type="http://schemas.openxmlformats.org/officeDocument/2006/relationships/notesSlide" Target="../notesSlides/notesSlide35.xml"/><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tags" Target="../tags/tag33.xml"/><Relationship Id="rId10" Type="http://schemas.openxmlformats.org/officeDocument/2006/relationships/tags" Target="../tags/tag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notesSlide" Target="../notesSlides/notesSlide37.xml"/><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tags" Target="../tags/tag39.xml"/><Relationship Id="rId2" Type="http://schemas.openxmlformats.org/officeDocument/2006/relationships/tags" Target="../tags/tag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3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emf"/><Relationship Id="rId17" Type="http://schemas.openxmlformats.org/officeDocument/2006/relationships/image" Target="../media/image42.emf"/><Relationship Id="rId18"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21.xml"/><Relationship Id="rId2"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78.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1" Type="http://schemas.openxmlformats.org/officeDocument/2006/relationships/slideLayout" Target="../slideLayouts/slideLayout79.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gif"/><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jpg"/><Relationship Id="rId9"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smtClean="0"/>
              <a:t>Sizes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a:t>
            </a:r>
            <a:r>
              <a:rPr lang="en-US" sz="4800" spc="-100" dirty="0" smtClean="0">
                <a:ln w="3175">
                  <a:noFill/>
                </a:ln>
                <a:solidFill>
                  <a:schemeClr val="tx1"/>
                </a:solidFill>
                <a:cs typeface="Segoe UI" pitchFamily="34" charset="0"/>
              </a:rPr>
              <a:t>Xeon® </a:t>
            </a:r>
            <a:r>
              <a:rPr lang="en-US" sz="4800" spc="-100" dirty="0">
                <a:ln w="3175">
                  <a:noFill/>
                </a:ln>
                <a:solidFill>
                  <a:schemeClr val="tx1"/>
                </a:solidFill>
                <a:cs typeface="Segoe UI" pitchFamily="34" charset="0"/>
              </a:rPr>
              <a:t>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a:t>
            </a:r>
            <a:r>
              <a:rPr lang="en-US" sz="4800" spc="-100" dirty="0" smtClean="0">
                <a:ln w="3175">
                  <a:noFill/>
                </a:ln>
                <a:latin typeface="+mj-lt"/>
                <a:cs typeface="Segoe UI" pitchFamily="34" charset="0"/>
              </a:rPr>
              <a:t>storage.</a:t>
            </a:r>
            <a:endParaRPr lang="en-US" sz="4800" spc="-100" dirty="0">
              <a:ln w="3175">
                <a:noFill/>
              </a:ln>
              <a:latin typeface="+mj-lt"/>
              <a:cs typeface="Segoe UI" pitchFamily="34" charset="0"/>
            </a:endParaRP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en-US" dirty="0"/>
          </a:p>
        </p:txBody>
      </p:sp>
      <p:sp>
        <p:nvSpPr>
          <p:cNvPr id="4" name="Content Placeholder 3"/>
          <p:cNvSpPr>
            <a:spLocks noGrp="1"/>
          </p:cNvSpPr>
          <p:nvPr>
            <p:ph sz="quarter" idx="10"/>
          </p:nvPr>
        </p:nvSpPr>
        <p:spPr>
          <a:xfrm>
            <a:off x="355375" y="1757624"/>
            <a:ext cx="11542503" cy="4124206"/>
          </a:xfrm>
        </p:spPr>
        <p:txBody>
          <a:bodyPr/>
          <a:lstStyle/>
          <a:p>
            <a:r>
              <a:rPr lang="en-US" dirty="0" smtClean="0"/>
              <a:t>“Next-Generation Worker Role”</a:t>
            </a:r>
          </a:p>
          <a:p>
            <a:r>
              <a:rPr lang="en-US" dirty="0" smtClean="0"/>
              <a:t>Supports Windows, Linux, and custom images</a:t>
            </a:r>
          </a:p>
          <a:p>
            <a:r>
              <a:rPr lang="en-US" dirty="0" smtClean="0"/>
              <a:t>Stateless and persistent disks</a:t>
            </a:r>
          </a:p>
          <a:p>
            <a:r>
              <a:rPr lang="en-US" dirty="0" smtClean="0"/>
              <a:t>Image-based OS patching</a:t>
            </a:r>
          </a:p>
          <a:p>
            <a:r>
              <a:rPr lang="en-US" dirty="0" smtClean="0"/>
              <a:t>Ideal for clusters</a:t>
            </a:r>
          </a:p>
          <a:p>
            <a:endParaRPr lang="en-US" dirty="0"/>
          </a:p>
        </p:txBody>
      </p:sp>
      <p:sp>
        <p:nvSpPr>
          <p:cNvPr id="2" name="TextBox 1"/>
          <p:cNvSpPr txBox="1"/>
          <p:nvPr/>
        </p:nvSpPr>
        <p:spPr>
          <a:xfrm>
            <a:off x="268288" y="413657"/>
            <a:ext cx="9790112" cy="1043363"/>
          </a:xfrm>
          <a:prstGeom prst="rect">
            <a:avLst/>
          </a:prstGeom>
          <a:noFill/>
        </p:spPr>
        <p:txBody>
          <a:bodyPr wrap="square" lIns="182880" tIns="146304" rIns="182880" bIns="146304" rtlCol="0">
            <a:spAutoFit/>
          </a:bodyPr>
          <a:lstStyle/>
          <a:p>
            <a:pPr>
              <a:lnSpc>
                <a:spcPct val="90000"/>
              </a:lnSpc>
              <a:spcAft>
                <a:spcPts val="600"/>
              </a:spcAft>
            </a:pPr>
            <a:r>
              <a:rPr lang="en-US" sz="5290" dirty="0">
                <a:solidFill>
                  <a:schemeClr val="accent6">
                    <a:lumMod val="60000"/>
                    <a:lumOff val="40000"/>
                  </a:schemeClr>
                </a:solidFill>
              </a:rPr>
              <a:t>NEW:</a:t>
            </a:r>
            <a:r>
              <a:rPr lang="en-US" sz="5290" dirty="0"/>
              <a:t> </a:t>
            </a:r>
            <a:r>
              <a:rPr lang="en-US" sz="5290" spc="-100" dirty="0" smtClean="0">
                <a:ln w="3175">
                  <a:noFill/>
                </a:ln>
                <a:solidFill>
                  <a:srgbClr val="FFFFFF"/>
                </a:solidFill>
                <a:latin typeface="Segoe UI Light"/>
                <a:cs typeface="Segoe UI" pitchFamily="34" charset="0"/>
              </a:rPr>
              <a:t>Virtual </a:t>
            </a:r>
            <a:r>
              <a:rPr lang="en-US" sz="5290" spc="-100" dirty="0">
                <a:ln w="3175">
                  <a:noFill/>
                </a:ln>
                <a:solidFill>
                  <a:srgbClr val="FFFFFF"/>
                </a:solidFill>
                <a:latin typeface="Segoe UI Light"/>
                <a:cs typeface="Segoe UI" pitchFamily="34" charset="0"/>
              </a:rPr>
              <a:t>Machine Scale Sets</a:t>
            </a:r>
            <a:endParaRPr lang="en-US" sz="529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0">
                <a:solidFill>
                  <a:schemeClr val="accent6">
                    <a:lumMod val="60000"/>
                    <a:lumOff val="40000"/>
                  </a:schemeClr>
                </a:solidFill>
              </a:rPr>
              <a:t>NEW:</a:t>
            </a:r>
            <a:r>
              <a:rPr lang="en-US" sz="5290"/>
              <a:t> </a:t>
            </a:r>
            <a:r>
              <a:rPr lang="en-US" sz="5290" smtClean="0"/>
              <a:t>Azure </a:t>
            </a:r>
            <a:r>
              <a:rPr lang="en-US" sz="5290" dirty="0" smtClean="0"/>
              <a:t>Application Gateway</a:t>
            </a:r>
            <a:endParaRPr lang="en-US" sz="5290" dirty="0"/>
          </a:p>
        </p:txBody>
      </p:sp>
      <p:sp>
        <p:nvSpPr>
          <p:cNvPr id="4" name="Content Placeholder 3"/>
          <p:cNvSpPr>
            <a:spLocks noGrp="1"/>
          </p:cNvSpPr>
          <p:nvPr>
            <p:ph sz="quarter" idx="10"/>
          </p:nvPr>
        </p:nvSpPr>
        <p:spPr>
          <a:xfrm>
            <a:off x="268289" y="1388066"/>
            <a:ext cx="5603605" cy="4969935"/>
          </a:xfrm>
        </p:spPr>
        <p:txBody>
          <a:bodyPr/>
          <a:lstStyle/>
          <a:p>
            <a:r>
              <a:rPr lang="en-US" dirty="0" smtClean="0"/>
              <a:t>Azure-managed, first party virtual appliances</a:t>
            </a:r>
          </a:p>
          <a:p>
            <a:r>
              <a:rPr lang="en-US" dirty="0" smtClean="0"/>
              <a:t>HTTP routing based on app-level policies</a:t>
            </a:r>
          </a:p>
          <a:p>
            <a:pPr lvl="2"/>
            <a:r>
              <a:rPr lang="en-US" dirty="0" smtClean="0"/>
              <a:t>Cookies affinity</a:t>
            </a:r>
          </a:p>
          <a:p>
            <a:pPr lvl="2"/>
            <a:r>
              <a:rPr lang="en-US" dirty="0" smtClean="0"/>
              <a:t>URL hash</a:t>
            </a:r>
          </a:p>
          <a:p>
            <a:r>
              <a:rPr lang="en-US" dirty="0" smtClean="0"/>
              <a:t>SSL termination and caching</a:t>
            </a:r>
            <a:endParaRPr lang="en-US" dirty="0"/>
          </a:p>
        </p:txBody>
      </p:sp>
      <p:pic>
        <p:nvPicPr>
          <p:cNvPr id="6" name="Content Placeholder 5"/>
          <p:cNvPicPr>
            <a:picLocks noGrp="1" noChangeAspect="1"/>
          </p:cNvPicPr>
          <p:nvPr>
            <p:ph sz="quarter" idx="11"/>
          </p:nvPr>
        </p:nvPicPr>
        <p:blipFill>
          <a:blip r:embed="rId3"/>
          <a:stretch>
            <a:fillRect/>
          </a:stretch>
        </p:blipFill>
        <p:spPr>
          <a:xfrm>
            <a:off x="5946596" y="1612806"/>
            <a:ext cx="6035123" cy="4206660"/>
          </a:xfrm>
          <a:prstGeom prst="rect">
            <a:avLst/>
          </a:prstGeom>
        </p:spPr>
      </p:pic>
    </p:spTree>
    <p:extLst>
      <p:ext uri="{BB962C8B-B14F-4D97-AF65-F5344CB8AC3E}">
        <p14:creationId xmlns:p14="http://schemas.microsoft.com/office/powerpoint/2010/main" val="22593453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smtClean="0"/>
              <a:t>VMs + Containers</a:t>
            </a:r>
            <a:endParaRPr lang="en-US" dirty="0"/>
          </a:p>
        </p:txBody>
      </p:sp>
    </p:spTree>
    <p:extLst>
      <p:ext uri="{BB962C8B-B14F-4D97-AF65-F5344CB8AC3E}">
        <p14:creationId xmlns:p14="http://schemas.microsoft.com/office/powerpoint/2010/main" val="294066128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94"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t>
            </a:r>
            <a:r>
              <a:rPr lang="en-US" sz="3137" dirty="0" smtClean="0">
                <a:solidFill>
                  <a:schemeClr val="tx1"/>
                </a:solidFill>
              </a:rPr>
              <a:t>a single </a:t>
            </a:r>
            <a:r>
              <a:rPr lang="en-US" sz="3137"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smtClean="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smtClean="0">
                <a:solidFill>
                  <a:schemeClr val="tx1"/>
                </a:solidFill>
                <a:latin typeface="Segoe UI" panose="020B0502040204020203" pitchFamily="34" charset="0"/>
              </a:rPr>
              <a:t>Azure Resource Manager templates</a:t>
            </a:r>
            <a:endParaRPr lang="en-US" b="0" dirty="0">
              <a:solidFill>
                <a:schemeClr val="tx1"/>
              </a:solidFill>
              <a:latin typeface="Segoe UI" panose="020B0502040204020203" pitchFamily="34" charset="0"/>
            </a:endParaRP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5400" b="1" dirty="0" smtClean="0">
                <a:solidFill>
                  <a:schemeClr val="accent6">
                    <a:lumMod val="60000"/>
                    <a:lumOff val="40000"/>
                  </a:schemeClr>
                </a:solidFill>
              </a:rPr>
              <a:t>Announcing </a:t>
            </a:r>
            <a:r>
              <a:rPr lang="en-US" sz="5400" dirty="0">
                <a:solidFill>
                  <a:schemeClr val="accent6">
                    <a:lumMod val="60000"/>
                    <a:lumOff val="40000"/>
                  </a:schemeClr>
                </a:solidFill>
              </a:rPr>
              <a:t>-</a:t>
            </a:r>
            <a:r>
              <a:rPr lang="en-US" sz="5400" dirty="0" smtClean="0">
                <a:solidFill>
                  <a:schemeClr val="tx1"/>
                </a:solidFill>
              </a:rPr>
              <a:t>               now on Azure </a:t>
            </a:r>
            <a:endParaRPr lang="en-US" sz="5400" dirty="0">
              <a:solidFill>
                <a:schemeClr val="tx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val="4137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1820</TotalTime>
  <Words>4844</Words>
  <Application>Microsoft Macintosh PowerPoint</Application>
  <PresentationFormat>Widescreen</PresentationFormat>
  <Paragraphs>758</Paragraphs>
  <Slides>59</Slides>
  <Notes>45</Notes>
  <HiddenSlides>1</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59</vt:i4>
      </vt:variant>
    </vt:vector>
  </HeadingPairs>
  <TitlesOfParts>
    <vt:vector size="86" baseType="lpstr">
      <vt:lpstr>Calibri</vt:lpstr>
      <vt:lpstr>Calibri Light</vt:lpstr>
      <vt:lpstr>Cambria</vt:lpstr>
      <vt:lpstr>Century Gothic</vt:lpstr>
      <vt:lpstr>Consolas</vt:lpstr>
      <vt:lpstr>Courier New</vt:lpstr>
      <vt:lpstr>Mangal</vt:lpstr>
      <vt:lpstr>MS PGothic</vt:lpstr>
      <vt:lpstr>Myriad Pro</vt:lpstr>
      <vt:lpstr>Segoe Light</vt:lpstr>
      <vt:lpstr>Segoe UI</vt:lpstr>
      <vt:lpstr>Segoe UI Black</vt:lpstr>
      <vt:lpstr>Segoe UI Light</vt:lpstr>
      <vt:lpstr>Segoe UI Semibold</vt:lpstr>
      <vt:lpstr>Verdana</vt:lpstr>
      <vt:lpstr>Wingdings</vt:lpstr>
      <vt:lpstr>宋体</vt:lpstr>
      <vt:lpstr>Arial</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Your service</vt:lpstr>
      <vt:lpstr>PowerPoint Presentation</vt:lpstr>
      <vt:lpstr>PowerPoint Presentation</vt:lpstr>
      <vt:lpstr>Virtual Machines</vt:lpstr>
      <vt:lpstr>Azure Virtual Machines</vt:lpstr>
      <vt:lpstr>Announcing -               now on Azure </vt:lpstr>
      <vt:lpstr>Provisioning VM</vt:lpstr>
      <vt:lpstr>VM Gallery</vt:lpstr>
      <vt:lpstr>Virtual Machine Sizes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 </vt:lpstr>
      <vt:lpstr>NEW: Azure Application Gateway</vt:lpstr>
      <vt:lpstr>VMs + Containers</vt:lpstr>
      <vt:lpstr>Demo: Managing VMs using Azure portal</vt:lpstr>
      <vt:lpstr>Image Mobility</vt:lpstr>
      <vt:lpstr>VM Extensions</vt:lpstr>
      <vt:lpstr>Data Persistence</vt:lpstr>
      <vt:lpstr>Disks and Images</vt:lpstr>
      <vt:lpstr>VM disk layout</vt:lpstr>
      <vt:lpstr>Temporary Drive Guidance</vt:lpstr>
      <vt:lpstr>Persistent Disks and Highly Durable</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Load balancing</vt:lpstr>
      <vt:lpstr>Traffic Manager</vt:lpstr>
      <vt:lpstr>Microsoft Azure Key Vault</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Sebastian Pederiva</cp:lastModifiedBy>
  <cp:revision>72</cp:revision>
  <cp:lastPrinted>2014-03-26T17:46:13Z</cp:lastPrinted>
  <dcterms:created xsi:type="dcterms:W3CDTF">2015-04-27T14:53:15Z</dcterms:created>
  <dcterms:modified xsi:type="dcterms:W3CDTF">2016-05-01T22:10:44Z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